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5"/>
  </p:notesMasterIdLst>
  <p:sldIdLst>
    <p:sldId id="256" r:id="rId2"/>
    <p:sldId id="301" r:id="rId3"/>
    <p:sldId id="306" r:id="rId4"/>
    <p:sldId id="352" r:id="rId5"/>
    <p:sldId id="353" r:id="rId6"/>
    <p:sldId id="307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6" r:id="rId18"/>
    <p:sldId id="367" r:id="rId19"/>
    <p:sldId id="365" r:id="rId20"/>
    <p:sldId id="368" r:id="rId21"/>
    <p:sldId id="369" r:id="rId22"/>
    <p:sldId id="373" r:id="rId23"/>
    <p:sldId id="370" r:id="rId24"/>
    <p:sldId id="371" r:id="rId25"/>
    <p:sldId id="372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29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68079" autoAdjust="0"/>
  </p:normalViewPr>
  <p:slideViewPr>
    <p:cSldViewPr>
      <p:cViewPr>
        <p:scale>
          <a:sx n="125" d="100"/>
          <a:sy n="125" d="100"/>
        </p:scale>
        <p:origin x="-460" y="-1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2018-09-30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9680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7340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5672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5091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158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352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2695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042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049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054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919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9305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2558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amazonrdsmysql.cwmpwisqbbbu.ca-central-1.rds.amazonaws.com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3306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2996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6424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5048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4453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7316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0435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2886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057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5526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396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1521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3749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0870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7956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1147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7063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7414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54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0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33133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6203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Create database DB1LearnRDS;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1051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show databases;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use DB1LearnRDS;CREATE TABLE </a:t>
            </a:r>
            <a:r>
              <a:rPr lang="en-US" sz="1000" dirty="0" err="1"/>
              <a:t>tblRecipes</a:t>
            </a:r>
            <a:r>
              <a:rPr lang="en-US" sz="1000" dirty="0"/>
              <a:t> (  </a:t>
            </a:r>
            <a:r>
              <a:rPr lang="en-US" sz="1000" dirty="0" err="1"/>
              <a:t>recipe_id</a:t>
            </a:r>
            <a:r>
              <a:rPr lang="en-US" sz="1000" dirty="0"/>
              <a:t> INT NOT NULL,  </a:t>
            </a:r>
            <a:r>
              <a:rPr lang="en-US" sz="1000" dirty="0" err="1"/>
              <a:t>recipe_name</a:t>
            </a:r>
            <a:r>
              <a:rPr lang="en-US" sz="1000" dirty="0"/>
              <a:t> VARCHAR(30) NOT NULL,  PRIMARY KEY (</a:t>
            </a:r>
            <a:r>
              <a:rPr lang="en-US" sz="1000" dirty="0" err="1"/>
              <a:t>recipe_id</a:t>
            </a:r>
            <a:r>
              <a:rPr lang="en-US" sz="1000" dirty="0"/>
              <a:t>),  UNIQUE (</a:t>
            </a:r>
            <a:r>
              <a:rPr lang="en-US" sz="1000" dirty="0" err="1"/>
              <a:t>recipe_name</a:t>
            </a:r>
            <a:r>
              <a:rPr lang="en-US" sz="1000" dirty="0"/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INSERT INTO </a:t>
            </a:r>
            <a:r>
              <a:rPr lang="en-US" sz="1000" dirty="0" err="1"/>
              <a:t>tblRecipes</a:t>
            </a:r>
            <a:r>
              <a:rPr lang="en-US" sz="1000" dirty="0"/>
              <a:t>         (</a:t>
            </a:r>
            <a:r>
              <a:rPr lang="en-US" sz="1000" dirty="0" err="1"/>
              <a:t>recipe_id</a:t>
            </a:r>
            <a:r>
              <a:rPr lang="en-US" sz="1000" dirty="0"/>
              <a:t>, </a:t>
            </a:r>
            <a:r>
              <a:rPr lang="en-US" sz="1000" dirty="0" err="1"/>
              <a:t>recipe_name</a:t>
            </a:r>
            <a:r>
              <a:rPr lang="en-US" sz="1000" dirty="0"/>
              <a:t>) VALUES     (1,"Tacos"),    (2,"Tomato Soup"),    (3,"Grilled Cheese");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8631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205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526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304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7935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405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5.6/en/mysql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wnloads/workbench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800" y="2129286"/>
            <a:ext cx="8496301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API Engineering</a:t>
            </a:r>
          </a:p>
          <a:p>
            <a:pPr algn="ctr"/>
            <a:r>
              <a:rPr lang="en-US" sz="4400" dirty="0">
                <a:latin typeface="+mj-lt"/>
                <a:cs typeface="Times New Roman" pitchFamily="18" charset="0"/>
              </a:rPr>
              <a:t>Week 02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70163" y="1408454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70163" y="5562600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</a:p>
        </p:txBody>
      </p:sp>
      <p:pic>
        <p:nvPicPr>
          <p:cNvPr id="1026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9839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machine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4" y="1497836"/>
            <a:ext cx="8432451" cy="449401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59100" y="53721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450364"/>
            <a:ext cx="8610601" cy="4588959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336800" y="4826944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336800" y="4242743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6800" y="5226522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5816600" y="5213822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5892800" y="57277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0" y="1752600"/>
            <a:ext cx="7905959" cy="421342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755900" y="43053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551890"/>
            <a:ext cx="8229600" cy="43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8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11279"/>
            <a:ext cx="8382000" cy="44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0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" y="1600200"/>
            <a:ext cx="8305802" cy="44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03674"/>
            <a:ext cx="8458200" cy="450773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6477000" y="56007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4" y="1524000"/>
            <a:ext cx="7860532" cy="418921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6299200" y="4114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74036"/>
            <a:ext cx="8146492" cy="434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6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97595"/>
            <a:ext cx="8153400" cy="434529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27000" y="30353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7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/>
              <a:t>Amazon Relation Database Service (RDS)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24000"/>
            <a:ext cx="8292820" cy="4419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54000" y="2971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447800"/>
            <a:ext cx="8077200" cy="430468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6700" y="28575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A5D28-D35B-4BEA-8571-CE8C0006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75" y="1482525"/>
            <a:ext cx="7962899" cy="423029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66700" y="28575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2996B9-C751-457A-A980-BB4EF9BB66D2}"/>
              </a:ext>
            </a:extLst>
          </p:cNvPr>
          <p:cNvSpPr/>
          <p:nvPr/>
        </p:nvSpPr>
        <p:spPr>
          <a:xfrm>
            <a:off x="2353733" y="3119967"/>
            <a:ext cx="5791200" cy="3810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 to DB Instance Running the MySQL Database Engine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hlinkClick r:id="rId3"/>
              </a:rPr>
              <a:t>The MySQL Command Line Tool</a:t>
            </a:r>
            <a:r>
              <a:rPr lang="en-US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hlinkClick r:id="rId4"/>
              </a:rPr>
              <a:t>MySQL Workbench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 MySQL Workbench from </a:t>
            </a:r>
            <a:r>
              <a:rPr lang="en-US" sz="2400" dirty="0">
                <a:hlinkClick r:id="rId4"/>
              </a:rPr>
              <a:t>here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5410200" y="3132792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8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511279"/>
            <a:ext cx="8382000" cy="4467128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7899400" y="4749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3C70DB-EDC4-461B-81B0-C525316C26A4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316123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92500"/>
            <a:ext cx="8077200" cy="430468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93900" y="52832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0F510-591D-41AD-826E-0330A199E4C1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25676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57591-C852-431A-88CF-F1A0A9E7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92" y="1555805"/>
            <a:ext cx="6313615" cy="476879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5257800" y="5962893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A5B524-176A-4E43-B20A-5F9101F289F1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327498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F4F95-D1BB-43BF-8E89-BA85C2D6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43" y="1341798"/>
            <a:ext cx="6615113" cy="5014273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953000" y="5963859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03B05-FF8E-4A99-AE08-F2263F5347DB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122421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4BE4E-5C3D-40C1-95EF-05F3C291B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71600"/>
            <a:ext cx="6717507" cy="5091888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888375" y="6055976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C08F3-E0E2-4399-875C-1D8EC1768EBD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77973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5BB70-86BF-4D86-B9EA-CDB59553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06" y="1295400"/>
            <a:ext cx="6835861" cy="518160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953000" y="6096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9D899-4668-4E07-96F9-9850C9ED2984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100434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Amazon Relation Database Service (RDS)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2400" dirty="0"/>
              <a:t>Amazon RDS provides cost-efficient and scalable relational database capacity while automating time-consuming administration tasks such as hardware provisioning, database setup, patching and backups. </a:t>
            </a:r>
          </a:p>
        </p:txBody>
      </p:sp>
    </p:spTree>
    <p:extLst>
      <p:ext uri="{BB962C8B-B14F-4D97-AF65-F5344CB8AC3E}">
        <p14:creationId xmlns:p14="http://schemas.microsoft.com/office/powerpoint/2010/main" val="40635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B95657-0896-48E7-9FA7-642081F5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74081"/>
            <a:ext cx="6936388" cy="525780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876800" y="6134101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A41E3C-CD14-4FAE-B3A3-1FA6AF788CB4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26109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91E7B-F59D-4D20-ADED-0B9B9B2C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33" y="1283344"/>
            <a:ext cx="6735333" cy="510540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242A0-5FE3-4960-934C-4DD6C9B30BF8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36547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B1294A-E1D0-47C7-8225-C67024E6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15018"/>
            <a:ext cx="6477000" cy="490958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785CBAD-F45E-4F4D-B834-0A546A8EEEE3}"/>
              </a:ext>
            </a:extLst>
          </p:cNvPr>
          <p:cNvSpPr/>
          <p:nvPr/>
        </p:nvSpPr>
        <p:spPr>
          <a:xfrm>
            <a:off x="4923100" y="5948905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9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C36D3-3C94-414A-990B-B0B50930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153400" cy="4331494"/>
          </a:xfrm>
          <a:prstGeom prst="rect">
            <a:avLst/>
          </a:prstGeom>
        </p:spPr>
      </p:pic>
      <p:sp>
        <p:nvSpPr>
          <p:cNvPr id="10" name="Right Arrow 7">
            <a:extLst>
              <a:ext uri="{FF2B5EF4-FFF2-40B4-BE49-F238E27FC236}">
                <a16:creationId xmlns:a16="http://schemas.microsoft.com/office/drawing/2014/main" id="{B537C579-6D7F-4F23-8D85-CE0F7CF99531}"/>
              </a:ext>
            </a:extLst>
          </p:cNvPr>
          <p:cNvSpPr/>
          <p:nvPr/>
        </p:nvSpPr>
        <p:spPr>
          <a:xfrm rot="19718956">
            <a:off x="1954980" y="41625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3A29B-2750-47E0-8CB8-6D4952DE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83" y="1362825"/>
            <a:ext cx="7787833" cy="4885576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B537C579-6D7F-4F23-8D85-CE0F7CF99531}"/>
              </a:ext>
            </a:extLst>
          </p:cNvPr>
          <p:cNvSpPr/>
          <p:nvPr/>
        </p:nvSpPr>
        <p:spPr>
          <a:xfrm rot="5400000">
            <a:off x="7848600" y="5571375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3A29B-2750-47E0-8CB8-6D4952DE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83" y="1362825"/>
            <a:ext cx="7787833" cy="4885576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7AFF8-7333-469F-B125-C64A2C6F9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048000"/>
            <a:ext cx="6504368" cy="2287585"/>
          </a:xfrm>
          <a:prstGeom prst="rect">
            <a:avLst/>
          </a:prstGeom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B98562A6-3DDE-496C-BD3F-EA262FCCE837}"/>
              </a:ext>
            </a:extLst>
          </p:cNvPr>
          <p:cNvSpPr/>
          <p:nvPr/>
        </p:nvSpPr>
        <p:spPr>
          <a:xfrm rot="5400000">
            <a:off x="6324600" y="4572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7F36BA5-8C77-45E5-8885-2CD380E778A0}"/>
              </a:ext>
            </a:extLst>
          </p:cNvPr>
          <p:cNvSpPr/>
          <p:nvPr/>
        </p:nvSpPr>
        <p:spPr>
          <a:xfrm rot="10800000">
            <a:off x="4190999" y="4289867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7">
            <a:extLst>
              <a:ext uri="{FF2B5EF4-FFF2-40B4-BE49-F238E27FC236}">
                <a16:creationId xmlns:a16="http://schemas.microsoft.com/office/drawing/2014/main" id="{E5C3B01D-ECC1-4EF9-969B-EA813A6FBAC5}"/>
              </a:ext>
            </a:extLst>
          </p:cNvPr>
          <p:cNvSpPr/>
          <p:nvPr/>
        </p:nvSpPr>
        <p:spPr>
          <a:xfrm>
            <a:off x="2754776" y="4613475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ADFA3-FDFA-477C-BDF7-F5EA4B5D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15993"/>
            <a:ext cx="7924800" cy="4457700"/>
          </a:xfrm>
          <a:prstGeom prst="rect">
            <a:avLst/>
          </a:prstGeom>
        </p:spPr>
      </p:pic>
      <p:sp>
        <p:nvSpPr>
          <p:cNvPr id="10" name="Right Arrow 7">
            <a:extLst>
              <a:ext uri="{FF2B5EF4-FFF2-40B4-BE49-F238E27FC236}">
                <a16:creationId xmlns:a16="http://schemas.microsoft.com/office/drawing/2014/main" id="{535D7996-1BF1-468F-BAED-D428BE6D6F43}"/>
              </a:ext>
            </a:extLst>
          </p:cNvPr>
          <p:cNvSpPr/>
          <p:nvPr/>
        </p:nvSpPr>
        <p:spPr>
          <a:xfrm>
            <a:off x="4780349" y="40386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6E819B-ECB7-4580-88DF-C5397D66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74" y="1257495"/>
            <a:ext cx="8077200" cy="506710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D2E9772-C746-4DC3-9CD4-71C6B1D94718}"/>
              </a:ext>
            </a:extLst>
          </p:cNvPr>
          <p:cNvSpPr/>
          <p:nvPr/>
        </p:nvSpPr>
        <p:spPr>
          <a:xfrm rot="5400000">
            <a:off x="7971100" y="5670918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12AD3-B109-4C8A-B637-01756FDA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0" y="1388646"/>
            <a:ext cx="8275901" cy="4396572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D2E9772-C746-4DC3-9CD4-71C6B1D94718}"/>
              </a:ext>
            </a:extLst>
          </p:cNvPr>
          <p:cNvSpPr/>
          <p:nvPr/>
        </p:nvSpPr>
        <p:spPr>
          <a:xfrm>
            <a:off x="838200" y="4572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65BF6-11F3-4E55-8D06-172859BE2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85" y="1338262"/>
            <a:ext cx="8238566" cy="4376738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D2E9772-C746-4DC3-9CD4-71C6B1D94718}"/>
              </a:ext>
            </a:extLst>
          </p:cNvPr>
          <p:cNvSpPr/>
          <p:nvPr/>
        </p:nvSpPr>
        <p:spPr>
          <a:xfrm>
            <a:off x="1905000" y="2286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DB Instances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basic building block of Amazon RDS is the DB instance.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 DB instance is an isolated database environment in the cloud. A DB instance can contain multiple user-created database, and you can access it by using the same tools and applications that you use with a stand-alone database instance.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Each DB instance runs a DB engine. Amazon RDS currently supports Amazon Aurora,  MySQL, </a:t>
            </a:r>
            <a:r>
              <a:rPr lang="en-CA" sz="2400" dirty="0" err="1"/>
              <a:t>MariaDB</a:t>
            </a:r>
            <a:r>
              <a:rPr lang="en-CA" sz="2400" dirty="0"/>
              <a:t>, PostgreSQL, Oracle, and Microsoft SQL Server DB engines.</a:t>
            </a:r>
          </a:p>
        </p:txBody>
      </p:sp>
    </p:spTree>
    <p:extLst>
      <p:ext uri="{BB962C8B-B14F-4D97-AF65-F5344CB8AC3E}">
        <p14:creationId xmlns:p14="http://schemas.microsoft.com/office/powerpoint/2010/main" val="419337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3B118-7871-455A-BFD5-DF24407D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6" y="1260577"/>
            <a:ext cx="8588187" cy="456247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CAF2772B-FF87-4BCE-8DAF-FFBC85A44F5C}"/>
              </a:ext>
            </a:extLst>
          </p:cNvPr>
          <p:cNvSpPr/>
          <p:nvPr/>
        </p:nvSpPr>
        <p:spPr>
          <a:xfrm>
            <a:off x="1837000" y="2226701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02B30730-F243-4C59-BD58-4CE365C3E0EB}"/>
              </a:ext>
            </a:extLst>
          </p:cNvPr>
          <p:cNvSpPr/>
          <p:nvPr/>
        </p:nvSpPr>
        <p:spPr>
          <a:xfrm rot="5400000">
            <a:off x="2095500" y="1812677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D72ED-1DB3-40AB-B747-828B5580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431458"/>
            <a:ext cx="7848600" cy="4169569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F6972549-1C02-41A7-BB47-57268F8B6AFA}"/>
              </a:ext>
            </a:extLst>
          </p:cNvPr>
          <p:cNvSpPr/>
          <p:nvPr/>
        </p:nvSpPr>
        <p:spPr>
          <a:xfrm>
            <a:off x="2133600" y="230915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7">
            <a:extLst>
              <a:ext uri="{FF2B5EF4-FFF2-40B4-BE49-F238E27FC236}">
                <a16:creationId xmlns:a16="http://schemas.microsoft.com/office/drawing/2014/main" id="{ADF4110E-847E-4FC6-AABA-E8DC2D47D52B}"/>
              </a:ext>
            </a:extLst>
          </p:cNvPr>
          <p:cNvSpPr/>
          <p:nvPr/>
        </p:nvSpPr>
        <p:spPr>
          <a:xfrm rot="5400000">
            <a:off x="2381975" y="1883628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18959-2D81-4261-B76C-F7C26B0B3A29}"/>
              </a:ext>
            </a:extLst>
          </p:cNvPr>
          <p:cNvSpPr/>
          <p:nvPr/>
        </p:nvSpPr>
        <p:spPr>
          <a:xfrm>
            <a:off x="1016000" y="4516120"/>
            <a:ext cx="508000" cy="11343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F5448-730B-4DEF-BB34-7F35A2B1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1" y="1295400"/>
            <a:ext cx="8032377" cy="4267200"/>
          </a:xfrm>
          <a:prstGeom prst="rect">
            <a:avLst/>
          </a:prstGeom>
        </p:spPr>
      </p:pic>
      <p:sp>
        <p:nvSpPr>
          <p:cNvPr id="10" name="Right Arrow 7">
            <a:extLst>
              <a:ext uri="{FF2B5EF4-FFF2-40B4-BE49-F238E27FC236}">
                <a16:creationId xmlns:a16="http://schemas.microsoft.com/office/drawing/2014/main" id="{948E6A5E-F3F2-4954-B301-5FE39235C91E}"/>
              </a:ext>
            </a:extLst>
          </p:cNvPr>
          <p:cNvSpPr/>
          <p:nvPr/>
        </p:nvSpPr>
        <p:spPr>
          <a:xfrm>
            <a:off x="1676400" y="2209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7">
            <a:extLst>
              <a:ext uri="{FF2B5EF4-FFF2-40B4-BE49-F238E27FC236}">
                <a16:creationId xmlns:a16="http://schemas.microsoft.com/office/drawing/2014/main" id="{64BEC3A9-90C1-4142-B5F0-EB7771D223FD}"/>
              </a:ext>
            </a:extLst>
          </p:cNvPr>
          <p:cNvSpPr/>
          <p:nvPr/>
        </p:nvSpPr>
        <p:spPr>
          <a:xfrm rot="5400000">
            <a:off x="2190550" y="1762225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Amazon Aurora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Amazon Aurora is a MySQL- and PostgreSQL-compatible enterprise-class database, starting at &lt;$1/day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 to 5 times the throughput of MySQL and 3 times the throughput of 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 to 64TiB of auto-scaling SSD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6-way replication across three Availability Zones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 to 15 Read Replicas with sub-10ms replica lag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Automatic monitoring and failover in less than 30 seconds</a:t>
            </a:r>
          </a:p>
        </p:txBody>
      </p:sp>
    </p:spTree>
    <p:extLst>
      <p:ext uri="{BB962C8B-B14F-4D97-AF65-F5344CB8AC3E}">
        <p14:creationId xmlns:p14="http://schemas.microsoft.com/office/powerpoint/2010/main" val="137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795551"/>
            <a:ext cx="7315200" cy="38985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81200" y="49149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9" y="1752600"/>
            <a:ext cx="8003512" cy="426541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4114800" y="44069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73720"/>
            <a:ext cx="7772400" cy="4142246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 rot="5400000">
            <a:off x="6248400" y="51816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4648200" y="27432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5879"/>
            <a:ext cx="8382000" cy="4467128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175000" y="41402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7277100" y="45085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7718</TotalTime>
  <Words>564</Words>
  <Application>Microsoft Office PowerPoint</Application>
  <PresentationFormat>On-screen Show (4:3)</PresentationFormat>
  <Paragraphs>151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Edwardian Script ITC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S.M.Reza Dibaj</cp:lastModifiedBy>
  <cp:revision>375</cp:revision>
  <dcterms:created xsi:type="dcterms:W3CDTF">2006-08-16T00:00:00Z</dcterms:created>
  <dcterms:modified xsi:type="dcterms:W3CDTF">2018-09-30T10:00:37Z</dcterms:modified>
</cp:coreProperties>
</file>